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salms in the summ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55" y="1266143"/>
            <a:ext cx="12675890" cy="6713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WCV Logo 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3230" y="5610610"/>
            <a:ext cx="6457020" cy="3388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salms_Scroll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986"/>
          <a:stretch>
            <a:fillRect/>
          </a:stretch>
        </p:blipFill>
        <p:spPr>
          <a:xfrm>
            <a:off x="29368" y="325305"/>
            <a:ext cx="12946238" cy="2927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Screen Shot 2016-07-09 at 10.55.14 P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53" y="4808426"/>
            <a:ext cx="8266253" cy="5060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creen Shot 2016-07-09 at 10.57.47 PM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7070" y="2290250"/>
            <a:ext cx="5794700" cy="7332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creen Shot 2016-07-09 at 10.58.55 PM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2723" y="1283267"/>
            <a:ext cx="5794699" cy="7187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creen Shot 2016-07-07 at 1.56.57 PM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88481" y="2346314"/>
            <a:ext cx="13181762" cy="5060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3"/>
      <p:bldP build="whole" bldLvl="1" animBg="1" rev="0" advAuto="0" spid="126" grpId="5"/>
      <p:bldP build="whole" bldLvl="1" animBg="1" rev="0" advAuto="0" spid="125" grpId="4"/>
      <p:bldP build="whole" bldLvl="1" animBg="1" rev="0" advAuto="0" spid="123" grpId="2"/>
      <p:bldP build="whole" bldLvl="1" animBg="1" rev="0" advAuto="0" spid="1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creen Shot 2016-07-07 at 2.07.44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6385" y="405232"/>
            <a:ext cx="13797570" cy="894313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>
            <p:ph type="title" idx="4294967295"/>
          </p:nvPr>
        </p:nvSpPr>
        <p:spPr>
          <a:xfrm rot="21279044">
            <a:off x="105012" y="1281685"/>
            <a:ext cx="5169495" cy="2149117"/>
          </a:xfrm>
          <a:prstGeom prst="rect">
            <a:avLst/>
          </a:prstGeom>
        </p:spPr>
        <p:txBody>
          <a:bodyPr anchor="b"/>
          <a:lstStyle>
            <a:lvl1pPr>
              <a:defRPr sz="11000">
                <a:solidFill>
                  <a:srgbClr val="004245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lvl1pPr>
          </a:lstStyle>
          <a:p>
            <a:pPr/>
            <a:r>
              <a:t>Thanks</a:t>
            </a:r>
          </a:p>
        </p:txBody>
      </p:sp>
      <p:sp>
        <p:nvSpPr>
          <p:cNvPr id="130" name="Shape 130"/>
          <p:cNvSpPr/>
          <p:nvPr/>
        </p:nvSpPr>
        <p:spPr>
          <a:xfrm rot="21597664">
            <a:off x="9161922" y="1684278"/>
            <a:ext cx="3275643" cy="106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50520">
              <a:defRPr sz="5640">
                <a:solidFill>
                  <a:srgbClr val="004245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lvl1pPr>
          </a:lstStyle>
          <a:p>
            <a:pPr/>
            <a:r>
              <a:t>ANGER</a:t>
            </a:r>
          </a:p>
        </p:txBody>
      </p:sp>
      <p:sp>
        <p:nvSpPr>
          <p:cNvPr id="131" name="Shape 131"/>
          <p:cNvSpPr/>
          <p:nvPr/>
        </p:nvSpPr>
        <p:spPr>
          <a:xfrm rot="21037716">
            <a:off x="-417782" y="4693702"/>
            <a:ext cx="4151011" cy="139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73201">
              <a:defRPr sz="7614">
                <a:solidFill>
                  <a:srgbClr val="004245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lvl1pPr>
          </a:lstStyle>
          <a:p>
            <a:pPr/>
            <a:r>
              <a:t>Lament</a:t>
            </a:r>
          </a:p>
        </p:txBody>
      </p:sp>
      <p:sp>
        <p:nvSpPr>
          <p:cNvPr id="132" name="Shape 132"/>
          <p:cNvSpPr/>
          <p:nvPr/>
        </p:nvSpPr>
        <p:spPr>
          <a:xfrm rot="20653028">
            <a:off x="7927994" y="3537095"/>
            <a:ext cx="2699991" cy="179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9900">
                <a:solidFill>
                  <a:srgbClr val="004245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lvl1pPr>
          </a:lstStyle>
          <a:p>
            <a:pPr/>
            <a:r>
              <a:t>Joy</a:t>
            </a:r>
          </a:p>
        </p:txBody>
      </p:sp>
      <p:sp>
        <p:nvSpPr>
          <p:cNvPr id="133" name="Shape 133"/>
          <p:cNvSpPr/>
          <p:nvPr/>
        </p:nvSpPr>
        <p:spPr>
          <a:xfrm rot="21393162">
            <a:off x="1771944" y="6830469"/>
            <a:ext cx="4584907" cy="185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10100">
                <a:solidFill>
                  <a:srgbClr val="004245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lvl1pPr>
          </a:lstStyle>
          <a:p>
            <a:pPr/>
            <a:r>
              <a:t>Praise</a:t>
            </a:r>
          </a:p>
        </p:txBody>
      </p:sp>
      <p:sp>
        <p:nvSpPr>
          <p:cNvPr id="134" name="Shape 134"/>
          <p:cNvSpPr/>
          <p:nvPr/>
        </p:nvSpPr>
        <p:spPr>
          <a:xfrm rot="21434042">
            <a:off x="5513784" y="647288"/>
            <a:ext cx="3398501" cy="197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38835">
              <a:defRPr sz="5451">
                <a:solidFill>
                  <a:srgbClr val="004245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Longing</a:t>
            </a:r>
          </a:p>
          <a:p>
            <a:pPr defTabSz="338835">
              <a:defRPr sz="5451">
                <a:solidFill>
                  <a:srgbClr val="004245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Penitence</a:t>
            </a:r>
          </a:p>
        </p:txBody>
      </p:sp>
      <p:sp>
        <p:nvSpPr>
          <p:cNvPr id="135" name="Shape 135"/>
          <p:cNvSpPr/>
          <p:nvPr/>
        </p:nvSpPr>
        <p:spPr>
          <a:xfrm flipH="1" flipV="1">
            <a:off x="6662687" y="4240674"/>
            <a:ext cx="195314" cy="1664826"/>
          </a:xfrm>
          <a:prstGeom prst="line">
            <a:avLst/>
          </a:prstGeom>
          <a:ln w="317500">
            <a:solidFill>
              <a:srgbClr val="00424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36" name="Shape 136"/>
          <p:cNvSpPr/>
          <p:nvPr/>
        </p:nvSpPr>
        <p:spPr>
          <a:xfrm flipH="1">
            <a:off x="6136307" y="4632341"/>
            <a:ext cx="1208238" cy="158718"/>
          </a:xfrm>
          <a:prstGeom prst="line">
            <a:avLst/>
          </a:prstGeom>
          <a:ln w="317500">
            <a:solidFill>
              <a:srgbClr val="00424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37" name="Shape 137"/>
          <p:cNvSpPr/>
          <p:nvPr/>
        </p:nvSpPr>
        <p:spPr>
          <a:xfrm rot="21393162">
            <a:off x="8629284" y="6304267"/>
            <a:ext cx="4544119" cy="174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9400">
                <a:solidFill>
                  <a:srgbClr val="004245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lvl1pPr>
          </a:lstStyle>
          <a:p>
            <a:pPr/>
            <a:r>
              <a:t>Recall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31" grpId="4"/>
      <p:bldP build="whole" bldLvl="1" animBg="1" rev="0" advAuto="0" spid="133" grpId="2"/>
      <p:bldP build="whole" bldLvl="1" animBg="1" rev="0" advAuto="0" spid="135" grpId="9"/>
      <p:bldP build="whole" bldLvl="1" animBg="1" rev="0" advAuto="0" spid="136" grpId="8"/>
      <p:bldP build="whole" bldLvl="1" animBg="1" rev="0" advAuto="0" spid="130" grpId="6"/>
      <p:bldP build="whole" bldLvl="1" animBg="1" rev="0" advAuto="0" spid="132" grpId="7"/>
      <p:bldP build="whole" bldLvl="1" animBg="1" rev="0" advAuto="0" spid="137" grpId="3"/>
      <p:bldP build="whole" bldLvl="1" animBg="1" rev="0" advAuto="0" spid="134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 Shot 2016-07-09 at 11.18.56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3224" y="3003903"/>
            <a:ext cx="12012676" cy="674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peech bubb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2288" y="-262793"/>
            <a:ext cx="11056289" cy="785014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>
            <p:ph type="title" idx="4294967295"/>
          </p:nvPr>
        </p:nvSpPr>
        <p:spPr>
          <a:xfrm rot="417995">
            <a:off x="1337314" y="738045"/>
            <a:ext cx="6953163" cy="5446105"/>
          </a:xfrm>
          <a:prstGeom prst="rect">
            <a:avLst/>
          </a:prstGeom>
        </p:spPr>
        <p:txBody>
          <a:bodyPr anchor="b"/>
          <a:lstStyle/>
          <a:p>
            <a:pPr defTabSz="473201">
              <a:defRPr sz="10449">
                <a:solidFill>
                  <a:srgbClr val="2B2929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“I Love You!”, </a:t>
            </a:r>
          </a:p>
          <a:p>
            <a:pPr defTabSz="473201">
              <a:defRPr sz="10449">
                <a:solidFill>
                  <a:srgbClr val="2B2929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etc. </a:t>
            </a:r>
          </a:p>
          <a:p>
            <a:pPr defTabSz="473201">
              <a:defRPr sz="10449">
                <a:solidFill>
                  <a:srgbClr val="2B2929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(from God)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creen Shot 2016-07-07 at 2.19.27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821" y="979613"/>
            <a:ext cx="11117494" cy="8769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speech bubb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93431">
            <a:off x="3810595" y="-134621"/>
            <a:ext cx="9322662" cy="661924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>
            <p:ph type="ctrTitle"/>
          </p:nvPr>
        </p:nvSpPr>
        <p:spPr>
          <a:xfrm rot="20679188">
            <a:off x="6036711" y="646370"/>
            <a:ext cx="6096111" cy="4498460"/>
          </a:xfrm>
          <a:prstGeom prst="rect">
            <a:avLst/>
          </a:prstGeom>
        </p:spPr>
        <p:txBody>
          <a:bodyPr/>
          <a:lstStyle/>
          <a:p>
            <a:pPr defTabSz="537463">
              <a:defRPr sz="8648">
                <a:solidFill>
                  <a:srgbClr val="2B2929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The Psalms </a:t>
            </a:r>
          </a:p>
          <a:p>
            <a:pPr defTabSz="537463">
              <a:defRPr sz="8648">
                <a:solidFill>
                  <a:srgbClr val="2B2929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give us </a:t>
            </a:r>
          </a:p>
          <a:p>
            <a:pPr defTabSz="537463">
              <a:defRPr sz="8648">
                <a:solidFill>
                  <a:srgbClr val="2B2929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WORDS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creen Shot 2016-07-09 at 11.46.07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860" y="0"/>
            <a:ext cx="1249508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creen Shot 2016-07-10 at 9.13.18 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0700" y="508000"/>
            <a:ext cx="6832600" cy="469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>
            <p:ph type="title" idx="4294967295"/>
          </p:nvPr>
        </p:nvSpPr>
        <p:spPr>
          <a:xfrm rot="443">
            <a:off x="510176" y="340631"/>
            <a:ext cx="5061555" cy="9072338"/>
          </a:xfrm>
          <a:prstGeom prst="rect">
            <a:avLst/>
          </a:prstGeom>
        </p:spPr>
        <p:txBody>
          <a:bodyPr anchor="b"/>
          <a:lstStyle/>
          <a:p>
            <a:pPr algn="l" defTabSz="467359">
              <a:defRPr sz="4800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Bring them down in slow motion,</a:t>
            </a:r>
          </a:p>
          <a:p>
            <a:pPr algn="l" defTabSz="467359">
              <a:defRPr sz="4800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    take them apart piece by piece.</a:t>
            </a:r>
          </a:p>
          <a:p>
            <a:pPr algn="l" defTabSz="467359">
              <a:defRPr sz="4800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Let all their mean-mouthed </a:t>
            </a:r>
          </a:p>
          <a:p>
            <a:pPr algn="l" defTabSz="467359">
              <a:defRPr sz="4800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arrogance catch up with them,</a:t>
            </a:r>
          </a:p>
          <a:p>
            <a:pPr algn="l" defTabSz="467359">
              <a:defRPr sz="4800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Catch them out and </a:t>
            </a:r>
          </a:p>
          <a:p>
            <a:pPr algn="l" defTabSz="467359">
              <a:defRPr sz="4800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bring them down</a:t>
            </a:r>
          </a:p>
          <a:p>
            <a:pPr algn="l" defTabSz="467359">
              <a:defRPr sz="4800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    —every muttered curse</a:t>
            </a:r>
          </a:p>
          <a:p>
            <a:pPr algn="l" defTabSz="467359">
              <a:defRPr sz="4800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    —every barefaced lie.</a:t>
            </a:r>
          </a:p>
        </p:txBody>
      </p:sp>
      <p:sp>
        <p:nvSpPr>
          <p:cNvPr id="151" name="Shape 151"/>
          <p:cNvSpPr/>
          <p:nvPr/>
        </p:nvSpPr>
        <p:spPr>
          <a:xfrm rot="443">
            <a:off x="6570366" y="5084422"/>
            <a:ext cx="5845519" cy="4328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l" defTabSz="449833">
              <a:defRPr sz="4619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Finish them off in fine style!</a:t>
            </a:r>
          </a:p>
          <a:p>
            <a:pPr algn="l" defTabSz="449833">
              <a:defRPr sz="4619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    Finish them off for good!</a:t>
            </a:r>
          </a:p>
          <a:p>
            <a:pPr algn="l" defTabSz="449833">
              <a:defRPr sz="4619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Then all the world will see</a:t>
            </a:r>
          </a:p>
          <a:p>
            <a:pPr algn="l" defTabSz="449833">
              <a:defRPr sz="4619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    that God rules well in Jacob,</a:t>
            </a:r>
          </a:p>
          <a:p>
            <a:pPr algn="l" defTabSz="449833">
              <a:defRPr sz="4619">
                <a:latin typeface="BenchNine Regular"/>
                <a:ea typeface="BenchNine Regular"/>
                <a:cs typeface="BenchNine Regular"/>
                <a:sym typeface="BenchNine Regular"/>
              </a:defRPr>
            </a:pPr>
            <a:r>
              <a:t>    everywhere that God’s in charge.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  <p:bldP build="whole" bldLvl="1" animBg="1" rev="0" advAuto="0" spid="15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 Shot 2016-07-10 at 9.23.41 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950" y="1060450"/>
            <a:ext cx="6108700" cy="448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 rot="443">
            <a:off x="679913" y="5818607"/>
            <a:ext cx="11644974" cy="4333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defRPr sz="6000">
                <a:latin typeface="BenchNine Regular"/>
                <a:ea typeface="BenchNine Regular"/>
                <a:cs typeface="BenchNine Regular"/>
                <a:sym typeface="BenchNine Regular"/>
              </a:defRPr>
            </a:lvl1pPr>
          </a:lstStyle>
          <a:p>
            <a:pPr/>
            <a:r>
              <a:t>Liberate the language of the Psalms and give it the imaginative and free play that must have been intended. - Walter Brueggemann</a:t>
            </a:r>
          </a:p>
        </p:txBody>
      </p:sp>
      <p:pic>
        <p:nvPicPr>
          <p:cNvPr id="155" name="Screen Shot 2016-07-10 at 9.24.28 A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27087">
            <a:off x="7688053" y="1457132"/>
            <a:ext cx="4573412" cy="3689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 Shot 2016-07-10 at 9.29.35 A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923" y="899180"/>
            <a:ext cx="13108646" cy="737104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>
            <p:ph type="title" idx="4294967295"/>
          </p:nvPr>
        </p:nvSpPr>
        <p:spPr>
          <a:xfrm rot="21597640">
            <a:off x="564596" y="7920066"/>
            <a:ext cx="11875608" cy="1860988"/>
          </a:xfrm>
          <a:prstGeom prst="rect">
            <a:avLst/>
          </a:prstGeom>
        </p:spPr>
        <p:txBody>
          <a:bodyPr anchor="b"/>
          <a:lstStyle>
            <a:lvl1pPr>
              <a:defRPr sz="9400">
                <a:solidFill>
                  <a:srgbClr val="B6A69C"/>
                </a:solidFill>
                <a:latin typeface="BenchNine Regular"/>
                <a:ea typeface="BenchNine Regular"/>
                <a:cs typeface="BenchNine Regular"/>
                <a:sym typeface="BenchNine Regular"/>
              </a:defRPr>
            </a:lvl1pPr>
          </a:lstStyle>
          <a:p>
            <a:pPr/>
            <a:r>
              <a:t>Praying the Psalms can form 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