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2" r:id="rId4"/>
    <p:sldId id="266" r:id="rId5"/>
    <p:sldId id="268" r:id="rId6"/>
    <p:sldId id="267" r:id="rId7"/>
    <p:sldId id="273" r:id="rId8"/>
    <p:sldId id="276" r:id="rId9"/>
    <p:sldId id="274" r:id="rId10"/>
    <p:sldId id="275" r:id="rId11"/>
    <p:sldId id="271" r:id="rId12"/>
    <p:sldId id="277" r:id="rId13"/>
    <p:sldId id="28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5/16/2017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Annunciation, Incarnation and Help</a:t>
            </a:r>
            <a:endParaRPr lang="en-CA" dirty="0"/>
          </a:p>
        </p:txBody>
      </p:sp>
      <p:sp>
        <p:nvSpPr>
          <p:cNvPr id="3" name="Subtitle 2"/>
          <p:cNvSpPr>
            <a:spLocks noGrp="1"/>
          </p:cNvSpPr>
          <p:nvPr>
            <p:ph type="subTitle" idx="1"/>
          </p:nvPr>
        </p:nvSpPr>
        <p:spPr/>
        <p:txBody>
          <a:bodyPr/>
          <a:lstStyle/>
          <a:p>
            <a:r>
              <a:rPr lang="en-CA" dirty="0" smtClean="0"/>
              <a:t>(Angels, Jesus, and Doula’s for All)</a:t>
            </a:r>
            <a:endParaRPr lang="en-CA" dirty="0"/>
          </a:p>
        </p:txBody>
      </p:sp>
    </p:spTree>
    <p:extLst>
      <p:ext uri="{BB962C8B-B14F-4D97-AF65-F5344CB8AC3E}">
        <p14:creationId xmlns:p14="http://schemas.microsoft.com/office/powerpoint/2010/main" val="1307615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For whatever reason, since humankind showed up on the scene, God does nothing without a human partner.”</a:t>
            </a:r>
            <a:endParaRPr lang="en-CA" sz="2800" dirty="0"/>
          </a:p>
        </p:txBody>
      </p:sp>
      <p:sp>
        <p:nvSpPr>
          <p:cNvPr id="3" name="Text Placeholder 2"/>
          <p:cNvSpPr>
            <a:spLocks noGrp="1"/>
          </p:cNvSpPr>
          <p:nvPr>
            <p:ph type="body" sz="quarter" idx="13"/>
          </p:nvPr>
        </p:nvSpPr>
        <p:spPr/>
        <p:txBody>
          <a:bodyPr/>
          <a:lstStyle/>
          <a:p>
            <a:r>
              <a:rPr lang="en-CA" dirty="0" smtClean="0"/>
              <a:t>-Bishop Desmond Tutu</a:t>
            </a:r>
            <a:endParaRPr lang="en-CA" dirty="0"/>
          </a:p>
        </p:txBody>
      </p:sp>
    </p:spTree>
    <p:extLst>
      <p:ext uri="{BB962C8B-B14F-4D97-AF65-F5344CB8AC3E}">
        <p14:creationId xmlns:p14="http://schemas.microsoft.com/office/powerpoint/2010/main" val="112951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Help (God as Doula): The One who </a:t>
            </a:r>
            <a:r>
              <a:rPr lang="en-CA" dirty="0"/>
              <a:t>c</a:t>
            </a:r>
            <a:r>
              <a:rPr lang="en-CA" dirty="0" smtClean="0"/>
              <a:t>omes </a:t>
            </a:r>
            <a:r>
              <a:rPr lang="en-CA" dirty="0"/>
              <a:t>a</a:t>
            </a:r>
            <a:r>
              <a:rPr lang="en-CA" dirty="0" smtClean="0"/>
              <a:t>longside </a:t>
            </a:r>
            <a:r>
              <a:rPr lang="en-CA" dirty="0"/>
              <a:t>u</a:t>
            </a:r>
            <a:r>
              <a:rPr lang="en-CA" dirty="0" smtClean="0"/>
              <a:t>s. </a:t>
            </a:r>
            <a:endParaRPr lang="en-CA" dirty="0"/>
          </a:p>
        </p:txBody>
      </p:sp>
      <p:sp>
        <p:nvSpPr>
          <p:cNvPr id="3" name="Text Placeholder 2"/>
          <p:cNvSpPr>
            <a:spLocks noGrp="1"/>
          </p:cNvSpPr>
          <p:nvPr>
            <p:ph type="body" idx="1"/>
          </p:nvPr>
        </p:nvSpPr>
        <p:spPr/>
        <p:txBody>
          <a:bodyPr/>
          <a:lstStyle/>
          <a:p>
            <a:r>
              <a:rPr lang="en-CA" dirty="0" smtClean="0"/>
              <a:t>Holy Spirit</a:t>
            </a:r>
            <a:endParaRPr lang="en-CA" dirty="0"/>
          </a:p>
        </p:txBody>
      </p:sp>
      <p:sp>
        <p:nvSpPr>
          <p:cNvPr id="4" name="Content Placeholder 3"/>
          <p:cNvSpPr>
            <a:spLocks noGrp="1"/>
          </p:cNvSpPr>
          <p:nvPr>
            <p:ph sz="half" idx="2"/>
          </p:nvPr>
        </p:nvSpPr>
        <p:spPr/>
        <p:txBody>
          <a:bodyPr/>
          <a:lstStyle/>
          <a:p>
            <a:r>
              <a:rPr lang="en-CA" dirty="0" smtClean="0"/>
              <a:t>Greek: </a:t>
            </a:r>
            <a:r>
              <a:rPr lang="en-CA" dirty="0" err="1" smtClean="0"/>
              <a:t>Parakletos</a:t>
            </a:r>
            <a:r>
              <a:rPr lang="en-CA" dirty="0" smtClean="0"/>
              <a:t>/</a:t>
            </a:r>
            <a:r>
              <a:rPr lang="en-CA" dirty="0" err="1" smtClean="0"/>
              <a:t>Paraclete</a:t>
            </a:r>
            <a:endParaRPr lang="en-CA" dirty="0" smtClean="0"/>
          </a:p>
          <a:p>
            <a:pPr lvl="1"/>
            <a:r>
              <a:rPr lang="en-CA" dirty="0" smtClean="0"/>
              <a:t>Translation: One who comes alongside, Comforter, Helper, Advocate.</a:t>
            </a:r>
          </a:p>
          <a:p>
            <a:pPr lvl="1"/>
            <a:r>
              <a:rPr lang="en-CA" dirty="0" smtClean="0"/>
              <a:t>“The Holy Spirit will come upon you, the power of the Highest hover over you.” (Luke 1:35, MSG)</a:t>
            </a:r>
          </a:p>
          <a:p>
            <a:pPr lvl="1"/>
            <a:endParaRPr lang="en-CA" dirty="0" smtClean="0"/>
          </a:p>
          <a:p>
            <a:pPr marL="457200" lvl="1" indent="0">
              <a:buNone/>
            </a:pPr>
            <a:endParaRPr lang="en-CA" dirty="0"/>
          </a:p>
        </p:txBody>
      </p:sp>
      <p:sp>
        <p:nvSpPr>
          <p:cNvPr id="5" name="Text Placeholder 4"/>
          <p:cNvSpPr>
            <a:spLocks noGrp="1"/>
          </p:cNvSpPr>
          <p:nvPr>
            <p:ph type="body" sz="quarter" idx="3"/>
          </p:nvPr>
        </p:nvSpPr>
        <p:spPr/>
        <p:txBody>
          <a:bodyPr/>
          <a:lstStyle/>
          <a:p>
            <a:r>
              <a:rPr lang="en-CA" dirty="0" smtClean="0"/>
              <a:t>Doula</a:t>
            </a:r>
            <a:endParaRPr lang="en-CA" dirty="0"/>
          </a:p>
        </p:txBody>
      </p:sp>
      <p:sp>
        <p:nvSpPr>
          <p:cNvPr id="6" name="Content Placeholder 5"/>
          <p:cNvSpPr>
            <a:spLocks noGrp="1"/>
          </p:cNvSpPr>
          <p:nvPr>
            <p:ph sz="quarter" idx="4"/>
          </p:nvPr>
        </p:nvSpPr>
        <p:spPr/>
        <p:txBody>
          <a:bodyPr/>
          <a:lstStyle/>
          <a:p>
            <a:r>
              <a:rPr lang="en-CA" dirty="0" smtClean="0"/>
              <a:t>Greek: Doo-las/Doula</a:t>
            </a:r>
          </a:p>
          <a:p>
            <a:pPr lvl="1"/>
            <a:r>
              <a:rPr lang="en-CA" dirty="0" smtClean="0"/>
              <a:t>Translation: Servant, One who puts another’s needs before their own, bond-slave.</a:t>
            </a:r>
          </a:p>
          <a:p>
            <a:pPr lvl="1"/>
            <a:r>
              <a:rPr lang="en-CA" dirty="0" smtClean="0"/>
              <a:t>Job Description: Matches the translation of the word </a:t>
            </a:r>
            <a:r>
              <a:rPr lang="en-CA" dirty="0" err="1" smtClean="0"/>
              <a:t>paraclete</a:t>
            </a:r>
            <a:r>
              <a:rPr lang="en-CA" dirty="0" smtClean="0"/>
              <a:t> almost exactly.</a:t>
            </a:r>
          </a:p>
        </p:txBody>
      </p:sp>
    </p:spTree>
    <p:extLst>
      <p:ext uri="{BB962C8B-B14F-4D97-AF65-F5344CB8AC3E}">
        <p14:creationId xmlns:p14="http://schemas.microsoft.com/office/powerpoint/2010/main" val="101689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So, we could say of God that She is the One who </a:t>
            </a:r>
            <a:r>
              <a:rPr lang="en-CA" sz="2800" smtClean="0"/>
              <a:t>comes alongside </a:t>
            </a:r>
            <a:r>
              <a:rPr lang="en-CA" sz="2800" dirty="0" smtClean="0"/>
              <a:t>us with caring attention, </a:t>
            </a:r>
            <a:r>
              <a:rPr lang="en-CA" sz="2800" i="1" dirty="0" smtClean="0"/>
              <a:t>like a doula</a:t>
            </a:r>
            <a:r>
              <a:rPr lang="en-CA" sz="2800" dirty="0" smtClean="0"/>
              <a:t>, to comfort us, to be our advocate, and to help us as the life of Christ grows (like a baby in a woman’s body)and becomes visible in our lives too.”</a:t>
            </a:r>
            <a:endParaRPr lang="en-CA" sz="2800" dirty="0"/>
          </a:p>
        </p:txBody>
      </p:sp>
      <p:sp>
        <p:nvSpPr>
          <p:cNvPr id="3" name="Text Placeholder 2"/>
          <p:cNvSpPr>
            <a:spLocks noGrp="1"/>
          </p:cNvSpPr>
          <p:nvPr>
            <p:ph type="body" sz="quarter" idx="13"/>
          </p:nvPr>
        </p:nvSpPr>
        <p:spPr/>
        <p:txBody>
          <a:bodyPr/>
          <a:lstStyle/>
          <a:p>
            <a:r>
              <a:rPr lang="en-CA" dirty="0" smtClean="0"/>
              <a:t>-Jessica Williams </a:t>
            </a:r>
            <a:r>
              <a:rPr lang="en-CA" dirty="0" smtClean="0">
                <a:sym typeface="Wingdings" panose="05000000000000000000" pitchFamily="2" charset="2"/>
              </a:rPr>
              <a:t> </a:t>
            </a:r>
            <a:endParaRPr lang="en-CA" dirty="0"/>
          </a:p>
        </p:txBody>
      </p:sp>
    </p:spTree>
    <p:extLst>
      <p:ext uri="{BB962C8B-B14F-4D97-AF65-F5344CB8AC3E}">
        <p14:creationId xmlns:p14="http://schemas.microsoft.com/office/powerpoint/2010/main" val="262405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402433"/>
          </a:xfrm>
        </p:spPr>
        <p:txBody>
          <a:bodyPr>
            <a:normAutofit/>
          </a:bodyPr>
          <a:lstStyle/>
          <a:p>
            <a:r>
              <a:rPr lang="en-CA" sz="1800" i="1" dirty="0" smtClean="0"/>
              <a:t>The Annunciation </a:t>
            </a:r>
            <a:r>
              <a:rPr lang="en-CA" sz="1800" dirty="0" smtClean="0"/>
              <a:t>by: Denise </a:t>
            </a:r>
            <a:r>
              <a:rPr lang="en-CA" sz="1800" dirty="0" err="1" smtClean="0"/>
              <a:t>Levertove</a:t>
            </a:r>
            <a:endParaRPr lang="en-CA" sz="1800" dirty="0"/>
          </a:p>
        </p:txBody>
      </p:sp>
      <p:sp>
        <p:nvSpPr>
          <p:cNvPr id="3" name="Content Placeholder 2"/>
          <p:cNvSpPr>
            <a:spLocks noGrp="1"/>
          </p:cNvSpPr>
          <p:nvPr>
            <p:ph sz="half" idx="1"/>
          </p:nvPr>
        </p:nvSpPr>
        <p:spPr>
          <a:xfrm>
            <a:off x="2390804" y="1210573"/>
            <a:ext cx="4313864" cy="5466272"/>
          </a:xfrm>
        </p:spPr>
        <p:txBody>
          <a:bodyPr>
            <a:normAutofit fontScale="47500" lnSpcReduction="20000"/>
          </a:bodyPr>
          <a:lstStyle/>
          <a:p>
            <a:pPr marL="0" indent="0">
              <a:buNone/>
            </a:pPr>
            <a:r>
              <a:rPr lang="en-CA" dirty="0"/>
              <a:t>We know the scene: the room, variously furnished,</a:t>
            </a:r>
            <a:br>
              <a:rPr lang="en-CA" dirty="0"/>
            </a:br>
            <a:r>
              <a:rPr lang="en-CA" dirty="0"/>
              <a:t>almost always a lectern, a book; always</a:t>
            </a:r>
            <a:br>
              <a:rPr lang="en-CA" dirty="0"/>
            </a:br>
            <a:r>
              <a:rPr lang="en-CA" dirty="0"/>
              <a:t>the tall lily.</a:t>
            </a:r>
            <a:br>
              <a:rPr lang="en-CA" dirty="0"/>
            </a:br>
            <a:r>
              <a:rPr lang="en-CA" dirty="0"/>
              <a:t>                   Arrived on solemn grandeur of great wings,</a:t>
            </a:r>
            <a:br>
              <a:rPr lang="en-CA" dirty="0"/>
            </a:br>
            <a:r>
              <a:rPr lang="en-CA" dirty="0"/>
              <a:t>the angelic ambassador, standing or hovering,</a:t>
            </a:r>
            <a:br>
              <a:rPr lang="en-CA" dirty="0"/>
            </a:br>
            <a:r>
              <a:rPr lang="en-CA" dirty="0"/>
              <a:t>whom she acknowledges, a guest.</a:t>
            </a:r>
            <a:br>
              <a:rPr lang="en-CA" dirty="0"/>
            </a:br>
            <a:r>
              <a:rPr lang="en-CA" dirty="0"/>
              <a:t/>
            </a:r>
            <a:br>
              <a:rPr lang="en-CA" dirty="0"/>
            </a:br>
            <a:r>
              <a:rPr lang="en-CA" dirty="0"/>
              <a:t>But we are told of meek obedience. No one mentions </a:t>
            </a:r>
            <a:br>
              <a:rPr lang="en-CA" dirty="0"/>
            </a:br>
            <a:r>
              <a:rPr lang="en-CA" dirty="0"/>
              <a:t>courage.</a:t>
            </a:r>
            <a:br>
              <a:rPr lang="en-CA" dirty="0"/>
            </a:br>
            <a:r>
              <a:rPr lang="en-CA" dirty="0"/>
              <a:t>                  The engendering Spirit</a:t>
            </a:r>
            <a:br>
              <a:rPr lang="en-CA" dirty="0"/>
            </a:br>
            <a:r>
              <a:rPr lang="en-CA" dirty="0"/>
              <a:t>did not enter her without consent.</a:t>
            </a:r>
            <a:br>
              <a:rPr lang="en-CA" dirty="0"/>
            </a:br>
            <a:r>
              <a:rPr lang="en-CA" dirty="0"/>
              <a:t>                                    God waited.</a:t>
            </a:r>
            <a:br>
              <a:rPr lang="en-CA" dirty="0"/>
            </a:br>
            <a:r>
              <a:rPr lang="en-CA" dirty="0"/>
              <a:t/>
            </a:r>
            <a:br>
              <a:rPr lang="en-CA" dirty="0"/>
            </a:br>
            <a:r>
              <a:rPr lang="en-CA" dirty="0"/>
              <a:t>She was free </a:t>
            </a:r>
            <a:br>
              <a:rPr lang="en-CA" dirty="0"/>
            </a:br>
            <a:r>
              <a:rPr lang="en-CA" dirty="0"/>
              <a:t>to accept or to refuse, choice</a:t>
            </a:r>
            <a:br>
              <a:rPr lang="en-CA" dirty="0"/>
            </a:br>
            <a:r>
              <a:rPr lang="en-CA" dirty="0"/>
              <a:t>integral to humanness.</a:t>
            </a:r>
            <a:br>
              <a:rPr lang="en-CA" dirty="0"/>
            </a:br>
            <a:r>
              <a:rPr lang="en-CA" dirty="0"/>
              <a:t/>
            </a:r>
            <a:br>
              <a:rPr lang="en-CA" dirty="0"/>
            </a:br>
            <a:r>
              <a:rPr lang="en-CA" dirty="0"/>
              <a:t>          ____________________________ </a:t>
            </a:r>
            <a:br>
              <a:rPr lang="en-CA" dirty="0"/>
            </a:br>
            <a:r>
              <a:rPr lang="en-CA" dirty="0"/>
              <a:t/>
            </a:r>
            <a:br>
              <a:rPr lang="en-CA" dirty="0"/>
            </a:br>
            <a:r>
              <a:rPr lang="en-CA" dirty="0"/>
              <a:t>Aren’t there annunciations </a:t>
            </a:r>
            <a:br>
              <a:rPr lang="en-CA" dirty="0"/>
            </a:br>
            <a:r>
              <a:rPr lang="en-CA" dirty="0"/>
              <a:t>of one sort or another</a:t>
            </a:r>
            <a:br>
              <a:rPr lang="en-CA" dirty="0"/>
            </a:br>
            <a:r>
              <a:rPr lang="en-CA" dirty="0"/>
              <a:t>in most lives?</a:t>
            </a:r>
            <a:br>
              <a:rPr lang="en-CA" dirty="0"/>
            </a:br>
            <a:r>
              <a:rPr lang="en-CA" dirty="0"/>
              <a:t>                   Some unwillingly</a:t>
            </a:r>
            <a:br>
              <a:rPr lang="en-CA" dirty="0"/>
            </a:br>
            <a:r>
              <a:rPr lang="en-CA" dirty="0"/>
              <a:t>undertake great destinies,</a:t>
            </a:r>
            <a:br>
              <a:rPr lang="en-CA" dirty="0"/>
            </a:br>
            <a:r>
              <a:rPr lang="en-CA" dirty="0"/>
              <a:t>enact them in sullen pride,</a:t>
            </a:r>
            <a:br>
              <a:rPr lang="en-CA" dirty="0"/>
            </a:br>
            <a:r>
              <a:rPr lang="en-CA" dirty="0"/>
              <a:t>uncomprehending.</a:t>
            </a:r>
            <a:br>
              <a:rPr lang="en-CA" dirty="0"/>
            </a:br>
            <a:r>
              <a:rPr lang="en-CA" dirty="0"/>
              <a:t>             More often</a:t>
            </a:r>
            <a:br>
              <a:rPr lang="en-CA" dirty="0"/>
            </a:br>
            <a:r>
              <a:rPr lang="en-CA" dirty="0"/>
              <a:t>those moments</a:t>
            </a:r>
            <a:br>
              <a:rPr lang="en-CA" dirty="0"/>
            </a:br>
            <a:r>
              <a:rPr lang="en-CA" dirty="0"/>
              <a:t>     when roads of light and storm</a:t>
            </a:r>
            <a:br>
              <a:rPr lang="en-CA" dirty="0"/>
            </a:br>
            <a:r>
              <a:rPr lang="en-CA" dirty="0"/>
              <a:t>     open from darkness in a man or woman,</a:t>
            </a:r>
            <a:br>
              <a:rPr lang="en-CA" dirty="0"/>
            </a:br>
            <a:r>
              <a:rPr lang="en-CA" dirty="0"/>
              <a:t>are turned away from</a:t>
            </a:r>
            <a:br>
              <a:rPr lang="en-CA" dirty="0"/>
            </a:br>
            <a:r>
              <a:rPr lang="en-CA" dirty="0"/>
              <a:t>in dread, in a wave of weakness, in despair</a:t>
            </a:r>
            <a:br>
              <a:rPr lang="en-CA" dirty="0"/>
            </a:br>
            <a:r>
              <a:rPr lang="en-CA" dirty="0"/>
              <a:t>and with relief.</a:t>
            </a:r>
            <a:br>
              <a:rPr lang="en-CA" dirty="0"/>
            </a:br>
            <a:r>
              <a:rPr lang="en-CA" dirty="0"/>
              <a:t>Ordinary lives continue.</a:t>
            </a:r>
            <a:br>
              <a:rPr lang="en-CA" dirty="0"/>
            </a:br>
            <a:r>
              <a:rPr lang="en-CA" dirty="0"/>
              <a:t>                              God does not smite them.</a:t>
            </a:r>
            <a:br>
              <a:rPr lang="en-CA" dirty="0"/>
            </a:br>
            <a:r>
              <a:rPr lang="en-CA" dirty="0" smtClean="0"/>
              <a:t>But </a:t>
            </a:r>
            <a:r>
              <a:rPr lang="en-CA" dirty="0"/>
              <a:t>the gates close, the pathway vanishes</a:t>
            </a:r>
            <a:r>
              <a:rPr lang="en-CA" dirty="0" smtClean="0"/>
              <a:t>.</a:t>
            </a:r>
          </a:p>
          <a:p>
            <a:pPr marL="0" indent="0">
              <a:buNone/>
            </a:pPr>
            <a:r>
              <a:rPr lang="en-CA" dirty="0"/>
              <a:t>	</a:t>
            </a:r>
            <a:r>
              <a:rPr lang="en-CA" dirty="0" smtClean="0"/>
              <a:t>_____________________________</a:t>
            </a:r>
            <a:endParaRPr lang="en-CA" dirty="0"/>
          </a:p>
          <a:p>
            <a:pPr marL="0" indent="0">
              <a:buNone/>
            </a:pPr>
            <a:r>
              <a:rPr lang="en-CA" dirty="0"/>
              <a:t>She had been a child who played, ate, slept </a:t>
            </a:r>
            <a:br>
              <a:rPr lang="en-CA" dirty="0"/>
            </a:br>
            <a:r>
              <a:rPr lang="en-CA" dirty="0"/>
              <a:t>like any other child – but unlike others,</a:t>
            </a:r>
            <a:br>
              <a:rPr lang="en-CA" dirty="0"/>
            </a:br>
            <a:r>
              <a:rPr lang="en-CA" dirty="0"/>
              <a:t>wept only for pity, laughed</a:t>
            </a:r>
            <a:br>
              <a:rPr lang="en-CA" dirty="0"/>
            </a:br>
            <a:r>
              <a:rPr lang="en-CA" dirty="0"/>
              <a:t>in joy not triumph.</a:t>
            </a:r>
            <a:br>
              <a:rPr lang="en-CA" dirty="0"/>
            </a:br>
            <a:r>
              <a:rPr lang="en-CA" dirty="0"/>
              <a:t>Compassion and intelligence</a:t>
            </a:r>
            <a:br>
              <a:rPr lang="en-CA" dirty="0"/>
            </a:br>
            <a:r>
              <a:rPr lang="en-CA" dirty="0"/>
              <a:t>fused in her, indivisible.</a:t>
            </a:r>
          </a:p>
        </p:txBody>
      </p:sp>
      <p:sp>
        <p:nvSpPr>
          <p:cNvPr id="4" name="Content Placeholder 3"/>
          <p:cNvSpPr>
            <a:spLocks noGrp="1"/>
          </p:cNvSpPr>
          <p:nvPr>
            <p:ph sz="half" idx="2"/>
          </p:nvPr>
        </p:nvSpPr>
        <p:spPr>
          <a:xfrm>
            <a:off x="7190747" y="1104181"/>
            <a:ext cx="4313864" cy="5572664"/>
          </a:xfrm>
        </p:spPr>
        <p:txBody>
          <a:bodyPr>
            <a:normAutofit fontScale="47500" lnSpcReduction="20000"/>
          </a:bodyPr>
          <a:lstStyle/>
          <a:p>
            <a:pPr marL="0" indent="0">
              <a:buNone/>
            </a:pPr>
            <a:r>
              <a:rPr lang="en-CA" dirty="0" smtClean="0"/>
              <a:t>Called </a:t>
            </a:r>
            <a:r>
              <a:rPr lang="en-CA" dirty="0"/>
              <a:t>to a destiny more momentous </a:t>
            </a:r>
            <a:br>
              <a:rPr lang="en-CA" dirty="0"/>
            </a:br>
            <a:r>
              <a:rPr lang="en-CA" dirty="0"/>
              <a:t>than any in all of Time,</a:t>
            </a:r>
            <a:br>
              <a:rPr lang="en-CA" dirty="0"/>
            </a:br>
            <a:r>
              <a:rPr lang="en-CA" dirty="0"/>
              <a:t>she did not quail,</a:t>
            </a:r>
            <a:br>
              <a:rPr lang="en-CA" dirty="0"/>
            </a:br>
            <a:r>
              <a:rPr lang="en-CA" dirty="0"/>
              <a:t>                       only asked</a:t>
            </a:r>
            <a:br>
              <a:rPr lang="en-CA" dirty="0"/>
            </a:br>
            <a:r>
              <a:rPr lang="en-CA" dirty="0"/>
              <a:t>a simple, 'How can this be?'</a:t>
            </a:r>
            <a:br>
              <a:rPr lang="en-CA" dirty="0"/>
            </a:br>
            <a:r>
              <a:rPr lang="en-CA" dirty="0"/>
              <a:t>and gravely, courteously,</a:t>
            </a:r>
            <a:br>
              <a:rPr lang="en-CA" dirty="0"/>
            </a:br>
            <a:r>
              <a:rPr lang="en-CA" dirty="0"/>
              <a:t>took to heart the angel’s reply,</a:t>
            </a:r>
            <a:br>
              <a:rPr lang="en-CA" dirty="0"/>
            </a:br>
            <a:r>
              <a:rPr lang="en-CA" dirty="0"/>
              <a:t>perceiving instantly</a:t>
            </a:r>
            <a:br>
              <a:rPr lang="en-CA" dirty="0"/>
            </a:br>
            <a:r>
              <a:rPr lang="en-CA" dirty="0"/>
              <a:t>the astounding ministry she was offered:</a:t>
            </a:r>
            <a:br>
              <a:rPr lang="en-CA" dirty="0"/>
            </a:br>
            <a:r>
              <a:rPr lang="en-CA" dirty="0"/>
              <a:t/>
            </a:r>
            <a:br>
              <a:rPr lang="en-CA" dirty="0"/>
            </a:br>
            <a:r>
              <a:rPr lang="en-CA" dirty="0"/>
              <a:t>to bear in her womb </a:t>
            </a:r>
            <a:br>
              <a:rPr lang="en-CA" dirty="0"/>
            </a:br>
            <a:r>
              <a:rPr lang="en-CA" dirty="0"/>
              <a:t>Infinite weight and lightness; to carry</a:t>
            </a:r>
            <a:br>
              <a:rPr lang="en-CA" dirty="0"/>
            </a:br>
            <a:r>
              <a:rPr lang="en-CA" dirty="0"/>
              <a:t>in hidden, finite inwardness,</a:t>
            </a:r>
            <a:br>
              <a:rPr lang="en-CA" dirty="0"/>
            </a:br>
            <a:r>
              <a:rPr lang="en-CA" dirty="0"/>
              <a:t>nine months of Eternity; to contain</a:t>
            </a:r>
            <a:br>
              <a:rPr lang="en-CA" dirty="0"/>
            </a:br>
            <a:r>
              <a:rPr lang="en-CA" dirty="0"/>
              <a:t>in slender vase of being,</a:t>
            </a:r>
            <a:br>
              <a:rPr lang="en-CA" dirty="0"/>
            </a:br>
            <a:r>
              <a:rPr lang="en-CA" dirty="0"/>
              <a:t>the sum of power –</a:t>
            </a:r>
            <a:br>
              <a:rPr lang="en-CA" dirty="0"/>
            </a:br>
            <a:r>
              <a:rPr lang="en-CA" dirty="0"/>
              <a:t>in narrow flesh,</a:t>
            </a:r>
            <a:br>
              <a:rPr lang="en-CA" dirty="0"/>
            </a:br>
            <a:r>
              <a:rPr lang="en-CA" dirty="0"/>
              <a:t>the sum of light.</a:t>
            </a:r>
            <a:br>
              <a:rPr lang="en-CA" dirty="0"/>
            </a:br>
            <a:r>
              <a:rPr lang="en-CA" dirty="0"/>
              <a:t>                   Then bring to birth,</a:t>
            </a:r>
            <a:br>
              <a:rPr lang="en-CA" dirty="0"/>
            </a:br>
            <a:r>
              <a:rPr lang="en-CA" dirty="0"/>
              <a:t>push out into air, a Man-child</a:t>
            </a:r>
            <a:br>
              <a:rPr lang="en-CA" dirty="0"/>
            </a:br>
            <a:r>
              <a:rPr lang="en-CA" dirty="0"/>
              <a:t>needing, like any other,</a:t>
            </a:r>
            <a:br>
              <a:rPr lang="en-CA" dirty="0"/>
            </a:br>
            <a:r>
              <a:rPr lang="en-CA" dirty="0"/>
              <a:t>milk and love –</a:t>
            </a:r>
            <a:br>
              <a:rPr lang="en-CA" dirty="0"/>
            </a:br>
            <a:r>
              <a:rPr lang="en-CA" dirty="0"/>
              <a:t/>
            </a:r>
            <a:br>
              <a:rPr lang="en-CA" dirty="0"/>
            </a:br>
            <a:r>
              <a:rPr lang="en-CA" dirty="0"/>
              <a:t>but who was God. </a:t>
            </a:r>
            <a:br>
              <a:rPr lang="en-CA" dirty="0"/>
            </a:br>
            <a:r>
              <a:rPr lang="en-CA" dirty="0"/>
              <a:t/>
            </a:r>
            <a:br>
              <a:rPr lang="en-CA" dirty="0"/>
            </a:br>
            <a:r>
              <a:rPr lang="en-CA" dirty="0"/>
              <a:t>This was the minute no one speaks of, </a:t>
            </a:r>
            <a:br>
              <a:rPr lang="en-CA" dirty="0"/>
            </a:br>
            <a:r>
              <a:rPr lang="en-CA" dirty="0"/>
              <a:t>when she could still refuse.</a:t>
            </a:r>
            <a:br>
              <a:rPr lang="en-CA" dirty="0"/>
            </a:br>
            <a:r>
              <a:rPr lang="en-CA" dirty="0"/>
              <a:t/>
            </a:r>
            <a:br>
              <a:rPr lang="en-CA" dirty="0"/>
            </a:br>
            <a:r>
              <a:rPr lang="en-CA" dirty="0"/>
              <a:t>A breath </a:t>
            </a:r>
            <a:r>
              <a:rPr lang="en-CA" dirty="0" err="1"/>
              <a:t>unbreathed</a:t>
            </a:r>
            <a:r>
              <a:rPr lang="en-CA" dirty="0"/>
              <a:t>, </a:t>
            </a:r>
            <a:br>
              <a:rPr lang="en-CA" dirty="0"/>
            </a:br>
            <a:r>
              <a:rPr lang="en-CA" dirty="0"/>
              <a:t>                       Spirit,</a:t>
            </a:r>
            <a:br>
              <a:rPr lang="en-CA" dirty="0"/>
            </a:br>
            <a:r>
              <a:rPr lang="en-CA" dirty="0"/>
              <a:t>                                 suspended,</a:t>
            </a:r>
            <a:br>
              <a:rPr lang="en-CA" dirty="0"/>
            </a:br>
            <a:r>
              <a:rPr lang="en-CA" dirty="0"/>
              <a:t>                                              waiting.</a:t>
            </a:r>
            <a:br>
              <a:rPr lang="en-CA" dirty="0"/>
            </a:br>
            <a:r>
              <a:rPr lang="en-CA" dirty="0"/>
              <a:t>          ____________________________</a:t>
            </a:r>
            <a:br>
              <a:rPr lang="en-CA" dirty="0"/>
            </a:br>
            <a:r>
              <a:rPr lang="en-CA" dirty="0"/>
              <a:t/>
            </a:r>
            <a:br>
              <a:rPr lang="en-CA" dirty="0"/>
            </a:br>
            <a:r>
              <a:rPr lang="en-CA" dirty="0"/>
              <a:t>She did not cry, "I cannot, I am not worthy," </a:t>
            </a:r>
            <a:br>
              <a:rPr lang="en-CA" dirty="0"/>
            </a:br>
            <a:r>
              <a:rPr lang="en-CA" dirty="0"/>
              <a:t>nor "I have not the strength."</a:t>
            </a:r>
            <a:br>
              <a:rPr lang="en-CA" dirty="0"/>
            </a:br>
            <a:r>
              <a:rPr lang="en-CA" dirty="0"/>
              <a:t>She did not submit with gritted teeth,</a:t>
            </a:r>
            <a:br>
              <a:rPr lang="en-CA" dirty="0"/>
            </a:br>
            <a:r>
              <a:rPr lang="en-CA" dirty="0"/>
              <a:t>                                          raging, coerced.</a:t>
            </a:r>
            <a:br>
              <a:rPr lang="en-CA" dirty="0"/>
            </a:br>
            <a:r>
              <a:rPr lang="en-CA" dirty="0"/>
              <a:t>Bravest of all humans,</a:t>
            </a:r>
            <a:br>
              <a:rPr lang="en-CA" dirty="0"/>
            </a:br>
            <a:r>
              <a:rPr lang="en-CA" dirty="0"/>
              <a:t>                              consent illumined her.</a:t>
            </a:r>
            <a:br>
              <a:rPr lang="en-CA" dirty="0"/>
            </a:br>
            <a:r>
              <a:rPr lang="en-CA" dirty="0"/>
              <a:t>The room filled with its light,</a:t>
            </a:r>
            <a:br>
              <a:rPr lang="en-CA" dirty="0"/>
            </a:br>
            <a:r>
              <a:rPr lang="en-CA" dirty="0"/>
              <a:t>the lily glowed in it,</a:t>
            </a:r>
            <a:br>
              <a:rPr lang="en-CA" dirty="0"/>
            </a:br>
            <a:r>
              <a:rPr lang="en-CA" dirty="0"/>
              <a:t>                          and the iridescent wings.</a:t>
            </a:r>
            <a:br>
              <a:rPr lang="en-CA" dirty="0"/>
            </a:br>
            <a:r>
              <a:rPr lang="en-CA" dirty="0"/>
              <a:t>Consent,</a:t>
            </a:r>
            <a:br>
              <a:rPr lang="en-CA" dirty="0"/>
            </a:br>
            <a:r>
              <a:rPr lang="en-CA" dirty="0"/>
              <a:t>              courage unparalleled,</a:t>
            </a:r>
            <a:br>
              <a:rPr lang="en-CA" dirty="0"/>
            </a:br>
            <a:r>
              <a:rPr lang="en-CA" dirty="0"/>
              <a:t>opened her utterly.</a:t>
            </a:r>
          </a:p>
        </p:txBody>
      </p:sp>
    </p:spTree>
    <p:extLst>
      <p:ext uri="{BB962C8B-B14F-4D97-AF65-F5344CB8AC3E}">
        <p14:creationId xmlns:p14="http://schemas.microsoft.com/office/powerpoint/2010/main" val="343448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Faith &amp; Theology</a:t>
            </a:r>
            <a:endParaRPr lang="en-CA" dirty="0"/>
          </a:p>
        </p:txBody>
      </p:sp>
      <p:sp>
        <p:nvSpPr>
          <p:cNvPr id="3" name="Text Placeholder 2"/>
          <p:cNvSpPr>
            <a:spLocks noGrp="1"/>
          </p:cNvSpPr>
          <p:nvPr>
            <p:ph type="body" idx="1"/>
          </p:nvPr>
        </p:nvSpPr>
        <p:spPr/>
        <p:txBody>
          <a:bodyPr/>
          <a:lstStyle/>
          <a:p>
            <a:r>
              <a:rPr lang="en-CA" dirty="0" smtClean="0"/>
              <a:t>Faith</a:t>
            </a:r>
            <a:endParaRPr lang="en-CA" dirty="0"/>
          </a:p>
        </p:txBody>
      </p:sp>
      <p:sp>
        <p:nvSpPr>
          <p:cNvPr id="4" name="Content Placeholder 3"/>
          <p:cNvSpPr>
            <a:spLocks noGrp="1"/>
          </p:cNvSpPr>
          <p:nvPr>
            <p:ph sz="half" idx="2"/>
          </p:nvPr>
        </p:nvSpPr>
        <p:spPr/>
        <p:txBody>
          <a:bodyPr/>
          <a:lstStyle/>
          <a:p>
            <a:r>
              <a:rPr lang="en-CA" dirty="0" smtClean="0"/>
              <a:t>The experience/encounter.</a:t>
            </a:r>
          </a:p>
          <a:p>
            <a:r>
              <a:rPr lang="en-CA" dirty="0" smtClean="0"/>
              <a:t>Mystical in nature.</a:t>
            </a:r>
          </a:p>
          <a:p>
            <a:r>
              <a:rPr lang="en-CA" dirty="0" smtClean="0"/>
              <a:t>E.g. A voice, a picture, </a:t>
            </a:r>
            <a:r>
              <a:rPr lang="en-CA" smtClean="0"/>
              <a:t>a knowing.</a:t>
            </a:r>
            <a:endParaRPr lang="en-CA" dirty="0"/>
          </a:p>
        </p:txBody>
      </p:sp>
      <p:sp>
        <p:nvSpPr>
          <p:cNvPr id="5" name="Text Placeholder 4"/>
          <p:cNvSpPr>
            <a:spLocks noGrp="1"/>
          </p:cNvSpPr>
          <p:nvPr>
            <p:ph type="body" sz="quarter" idx="3"/>
          </p:nvPr>
        </p:nvSpPr>
        <p:spPr/>
        <p:txBody>
          <a:bodyPr/>
          <a:lstStyle/>
          <a:p>
            <a:r>
              <a:rPr lang="en-CA" dirty="0" smtClean="0"/>
              <a:t>Theology</a:t>
            </a:r>
            <a:endParaRPr lang="en-CA" dirty="0"/>
          </a:p>
        </p:txBody>
      </p:sp>
      <p:sp>
        <p:nvSpPr>
          <p:cNvPr id="6" name="Content Placeholder 5"/>
          <p:cNvSpPr>
            <a:spLocks noGrp="1"/>
          </p:cNvSpPr>
          <p:nvPr>
            <p:ph sz="quarter" idx="4"/>
          </p:nvPr>
        </p:nvSpPr>
        <p:spPr/>
        <p:txBody>
          <a:bodyPr/>
          <a:lstStyle/>
          <a:p>
            <a:r>
              <a:rPr lang="en-CA" dirty="0" smtClean="0"/>
              <a:t>Our attempt to explain the encounter.</a:t>
            </a:r>
          </a:p>
          <a:p>
            <a:r>
              <a:rPr lang="en-CA" dirty="0" smtClean="0"/>
              <a:t>Limited.</a:t>
            </a:r>
          </a:p>
          <a:p>
            <a:r>
              <a:rPr lang="en-CA" dirty="0" smtClean="0"/>
              <a:t>At least twice removed from the Source.</a:t>
            </a:r>
          </a:p>
          <a:p>
            <a:pPr marL="0" indent="0">
              <a:buNone/>
            </a:pPr>
            <a:endParaRPr lang="en-CA" dirty="0"/>
          </a:p>
        </p:txBody>
      </p:sp>
    </p:spTree>
    <p:extLst>
      <p:ext uri="{BB962C8B-B14F-4D97-AF65-F5344CB8AC3E}">
        <p14:creationId xmlns:p14="http://schemas.microsoft.com/office/powerpoint/2010/main" val="2206610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7575" b="17575"/>
          <a:stretch>
            <a:fillRect/>
          </a:stretch>
        </p:blipFill>
        <p:spPr>
          <a:xfrm>
            <a:off x="2520200" y="451918"/>
            <a:ext cx="8915400" cy="3854970"/>
          </a:xfrm>
        </p:spPr>
      </p:pic>
      <p:sp>
        <p:nvSpPr>
          <p:cNvPr id="4" name="Text Placeholder 3"/>
          <p:cNvSpPr>
            <a:spLocks noGrp="1"/>
          </p:cNvSpPr>
          <p:nvPr>
            <p:ph type="body" sz="half" idx="2"/>
          </p:nvPr>
        </p:nvSpPr>
        <p:spPr/>
        <p:txBody>
          <a:bodyPr>
            <a:normAutofit/>
          </a:bodyPr>
          <a:lstStyle/>
          <a:p>
            <a:r>
              <a:rPr lang="en-CA" sz="2400" dirty="0" smtClean="0"/>
              <a:t>Storied Truth: How experience shapes us. </a:t>
            </a:r>
            <a:endParaRPr lang="en-CA" sz="2400" dirty="0"/>
          </a:p>
        </p:txBody>
      </p:sp>
      <p:sp>
        <p:nvSpPr>
          <p:cNvPr id="3" name="Title 2"/>
          <p:cNvSpPr>
            <a:spLocks noGrp="1"/>
          </p:cNvSpPr>
          <p:nvPr>
            <p:ph type="title"/>
          </p:nvPr>
        </p:nvSpPr>
        <p:spPr/>
        <p:txBody>
          <a:bodyPr>
            <a:normAutofit fontScale="90000"/>
          </a:bodyPr>
          <a:lstStyle/>
          <a:p>
            <a:r>
              <a:rPr lang="en-CA" sz="2000" dirty="0" smtClean="0"/>
              <a:t>-Sunrise Prayer Ceremony, Standing Rock Sioux Nation, November 12, 2016</a:t>
            </a:r>
            <a:endParaRPr lang="en-CA" sz="2000" dirty="0"/>
          </a:p>
        </p:txBody>
      </p:sp>
    </p:spTree>
    <p:extLst>
      <p:ext uri="{BB962C8B-B14F-4D97-AF65-F5344CB8AC3E}">
        <p14:creationId xmlns:p14="http://schemas.microsoft.com/office/powerpoint/2010/main" val="2817843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1800" dirty="0" smtClean="0"/>
              <a:t>Sorrow never entirely leaves the soul of those who have suffered a severe loss. If anything, it may keep going deeper. . . But this depth of sorrow is the sign of a healthy soul not a sick soul. It does not have to be morbid and fatalistic. It is not something to escape but something to embrace. Jesus said, “Blessed are those who mourn, for they will be comforted.” Sorrow indicates that those who have suffered loss are living authentically in a world of misery, and it expresses the emotional anguish of people who feel pain for themselves or for others. Sorrow is noble and gracious. It enlarges the soul until the soul is capable of mourning and rejoicing simultaneously, of feeling the world’s pain and hoping for the world’s healing at the same time. However painful, sorrow is good for the soul.</a:t>
            </a:r>
            <a:endParaRPr lang="en-CA" sz="1800" dirty="0"/>
          </a:p>
        </p:txBody>
      </p:sp>
      <p:sp>
        <p:nvSpPr>
          <p:cNvPr id="3" name="Text Placeholder 2"/>
          <p:cNvSpPr>
            <a:spLocks noGrp="1"/>
          </p:cNvSpPr>
          <p:nvPr>
            <p:ph type="body" sz="quarter" idx="13"/>
          </p:nvPr>
        </p:nvSpPr>
        <p:spPr>
          <a:xfrm>
            <a:off x="4655446" y="3418936"/>
            <a:ext cx="7536554" cy="381000"/>
          </a:xfrm>
        </p:spPr>
        <p:txBody>
          <a:bodyPr/>
          <a:lstStyle/>
          <a:p>
            <a:r>
              <a:rPr lang="en-CA" i="1" dirty="0" smtClean="0"/>
              <a:t>				-</a:t>
            </a:r>
            <a:r>
              <a:rPr lang="en-CA" dirty="0" smtClean="0"/>
              <a:t>Gerald </a:t>
            </a:r>
            <a:r>
              <a:rPr lang="en-CA" dirty="0" err="1" smtClean="0"/>
              <a:t>Sittser</a:t>
            </a:r>
            <a:r>
              <a:rPr lang="en-CA" i="1" dirty="0" smtClean="0"/>
              <a:t>, A Grace Disguised.</a:t>
            </a:r>
            <a:endParaRPr lang="en-CA" i="1" dirty="0"/>
          </a:p>
        </p:txBody>
      </p:sp>
    </p:spTree>
    <p:extLst>
      <p:ext uri="{BB962C8B-B14F-4D97-AF65-F5344CB8AC3E}">
        <p14:creationId xmlns:p14="http://schemas.microsoft.com/office/powerpoint/2010/main" val="3917395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Gift of Poetry and Metaphor</a:t>
            </a:r>
            <a:endParaRPr lang="en-CA" dirty="0"/>
          </a:p>
        </p:txBody>
      </p:sp>
      <p:sp>
        <p:nvSpPr>
          <p:cNvPr id="3" name="Content Placeholder 2"/>
          <p:cNvSpPr>
            <a:spLocks noGrp="1"/>
          </p:cNvSpPr>
          <p:nvPr>
            <p:ph idx="1"/>
          </p:nvPr>
        </p:nvSpPr>
        <p:spPr/>
        <p:txBody>
          <a:bodyPr/>
          <a:lstStyle/>
          <a:p>
            <a:pPr marL="0" indent="0">
              <a:buNone/>
            </a:pPr>
            <a:endParaRPr lang="en-CA" dirty="0" smtClean="0"/>
          </a:p>
          <a:p>
            <a:r>
              <a:rPr lang="en-CA" dirty="0" smtClean="0"/>
              <a:t>A metaphor must remain a metaphor, if you try to make it literal it crumbles. This is called “literalizing metaphor” – it doesn’t work. </a:t>
            </a:r>
          </a:p>
          <a:p>
            <a:r>
              <a:rPr lang="en-CA" dirty="0" smtClean="0"/>
              <a:t>Poetry transcends language, it rises above the confines of prose in way that sets the meaning free. </a:t>
            </a:r>
          </a:p>
          <a:p>
            <a:r>
              <a:rPr lang="en-CA" dirty="0" smtClean="0"/>
              <a:t>The bible is </a:t>
            </a:r>
            <a:r>
              <a:rPr lang="en-CA" i="1" dirty="0" smtClean="0"/>
              <a:t>full</a:t>
            </a:r>
            <a:r>
              <a:rPr lang="en-CA" dirty="0" smtClean="0"/>
              <a:t> of poetry and metaphor. (e.g. the </a:t>
            </a:r>
            <a:r>
              <a:rPr lang="en-CA" dirty="0"/>
              <a:t>p</a:t>
            </a:r>
            <a:r>
              <a:rPr lang="en-CA" dirty="0" smtClean="0"/>
              <a:t>salms and the prophets)</a:t>
            </a:r>
          </a:p>
          <a:p>
            <a:r>
              <a:rPr lang="en-CA" dirty="0" smtClean="0"/>
              <a:t>Jesus also taught using metaphor and parable, often flipping traditional understanding/meanings upside down, causing the hearer to wrestle with the parable to discover the meaning it held. </a:t>
            </a:r>
          </a:p>
          <a:p>
            <a:pPr marL="0" indent="0">
              <a:buNone/>
            </a:pPr>
            <a:endParaRPr lang="en-CA" dirty="0"/>
          </a:p>
        </p:txBody>
      </p:sp>
    </p:spTree>
    <p:extLst>
      <p:ext uri="{BB962C8B-B14F-4D97-AF65-F5344CB8AC3E}">
        <p14:creationId xmlns:p14="http://schemas.microsoft.com/office/powerpoint/2010/main" val="2521040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smtClean="0"/>
              <a:t>What if you imagined God coming to you </a:t>
            </a:r>
            <a:r>
              <a:rPr lang="en-CA" sz="2400" i="1" dirty="0" smtClean="0"/>
              <a:t>like a Doula</a:t>
            </a:r>
            <a:r>
              <a:rPr lang="en-CA" sz="2400" dirty="0" smtClean="0"/>
              <a:t>, attentively tending to you as the life of Christ is being formed in you?</a:t>
            </a:r>
            <a:endParaRPr lang="en-CA" sz="2400" dirty="0"/>
          </a:p>
        </p:txBody>
      </p:sp>
      <p:sp>
        <p:nvSpPr>
          <p:cNvPr id="3" name="Text Placeholder 2"/>
          <p:cNvSpPr>
            <a:spLocks noGrp="1"/>
          </p:cNvSpPr>
          <p:nvPr>
            <p:ph type="body" sz="quarter" idx="13"/>
          </p:nvPr>
        </p:nvSpPr>
        <p:spPr/>
        <p:txBody>
          <a:bodyPr/>
          <a:lstStyle/>
          <a:p>
            <a:r>
              <a:rPr lang="en-CA" dirty="0" smtClean="0"/>
              <a:t>-Lorna Jones, Spiritual Director</a:t>
            </a:r>
            <a:endParaRPr lang="en-CA" dirty="0"/>
          </a:p>
        </p:txBody>
      </p:sp>
    </p:spTree>
    <p:extLst>
      <p:ext uri="{BB962C8B-B14F-4D97-AF65-F5344CB8AC3E}">
        <p14:creationId xmlns:p14="http://schemas.microsoft.com/office/powerpoint/2010/main" val="4077221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Annunciation (Angels): A proclamation of Gods participation with humanity.</a:t>
            </a:r>
            <a:endParaRPr lang="en-CA" dirty="0"/>
          </a:p>
        </p:txBody>
      </p:sp>
      <p:sp>
        <p:nvSpPr>
          <p:cNvPr id="3" name="Text Placeholder 2"/>
          <p:cNvSpPr>
            <a:spLocks noGrp="1"/>
          </p:cNvSpPr>
          <p:nvPr>
            <p:ph type="body" idx="1"/>
          </p:nvPr>
        </p:nvSpPr>
        <p:spPr/>
        <p:txBody>
          <a:bodyPr/>
          <a:lstStyle/>
          <a:p>
            <a:r>
              <a:rPr lang="en-CA" dirty="0" smtClean="0"/>
              <a:t>The Angel to Mary</a:t>
            </a:r>
            <a:endParaRPr lang="en-CA" dirty="0"/>
          </a:p>
        </p:txBody>
      </p:sp>
      <p:sp>
        <p:nvSpPr>
          <p:cNvPr id="4" name="Content Placeholder 3"/>
          <p:cNvSpPr>
            <a:spLocks noGrp="1"/>
          </p:cNvSpPr>
          <p:nvPr>
            <p:ph sz="half" idx="2"/>
          </p:nvPr>
        </p:nvSpPr>
        <p:spPr/>
        <p:txBody>
          <a:bodyPr/>
          <a:lstStyle/>
          <a:p>
            <a:r>
              <a:rPr lang="en-CA" dirty="0" smtClean="0"/>
              <a:t>Blessed are you. </a:t>
            </a:r>
          </a:p>
          <a:p>
            <a:r>
              <a:rPr lang="en-CA" dirty="0" smtClean="0"/>
              <a:t>You are chosen. </a:t>
            </a:r>
          </a:p>
          <a:p>
            <a:r>
              <a:rPr lang="en-CA" dirty="0" smtClean="0"/>
              <a:t>God will help you. </a:t>
            </a:r>
            <a:endParaRPr lang="en-CA" dirty="0"/>
          </a:p>
        </p:txBody>
      </p:sp>
      <p:sp>
        <p:nvSpPr>
          <p:cNvPr id="5" name="Text Placeholder 4"/>
          <p:cNvSpPr>
            <a:spLocks noGrp="1"/>
          </p:cNvSpPr>
          <p:nvPr>
            <p:ph type="body" sz="quarter" idx="3"/>
          </p:nvPr>
        </p:nvSpPr>
        <p:spPr/>
        <p:txBody>
          <a:bodyPr/>
          <a:lstStyle/>
          <a:p>
            <a:r>
              <a:rPr lang="en-CA" dirty="0" smtClean="0"/>
              <a:t>Mary’s Response/Posture</a:t>
            </a:r>
            <a:endParaRPr lang="en-CA" dirty="0"/>
          </a:p>
        </p:txBody>
      </p:sp>
      <p:sp>
        <p:nvSpPr>
          <p:cNvPr id="6" name="Content Placeholder 5"/>
          <p:cNvSpPr>
            <a:spLocks noGrp="1"/>
          </p:cNvSpPr>
          <p:nvPr>
            <p:ph sz="quarter" idx="4"/>
          </p:nvPr>
        </p:nvSpPr>
        <p:spPr/>
        <p:txBody>
          <a:bodyPr/>
          <a:lstStyle/>
          <a:p>
            <a:r>
              <a:rPr lang="en-CA" dirty="0" smtClean="0"/>
              <a:t>Courage</a:t>
            </a:r>
          </a:p>
          <a:p>
            <a:pPr lvl="1"/>
            <a:r>
              <a:rPr lang="en-CA" dirty="0" smtClean="0"/>
              <a:t>Accepts her chosen-ness.</a:t>
            </a:r>
          </a:p>
          <a:p>
            <a:r>
              <a:rPr lang="en-CA" dirty="0" smtClean="0"/>
              <a:t>Consent</a:t>
            </a:r>
          </a:p>
          <a:p>
            <a:pPr lvl="1"/>
            <a:r>
              <a:rPr lang="en-CA" dirty="0" smtClean="0"/>
              <a:t>Openness: She says </a:t>
            </a:r>
            <a:r>
              <a:rPr lang="en-CA" i="1" dirty="0" smtClean="0"/>
              <a:t>yes</a:t>
            </a:r>
            <a:r>
              <a:rPr lang="en-CA" dirty="0" smtClean="0"/>
              <a:t>.</a:t>
            </a:r>
          </a:p>
          <a:p>
            <a:pPr lvl="1"/>
            <a:r>
              <a:rPr lang="en-CA" dirty="0" smtClean="0"/>
              <a:t>Obedience: A willing partner. </a:t>
            </a:r>
          </a:p>
          <a:p>
            <a:pPr marL="0" indent="0">
              <a:buNone/>
            </a:pPr>
            <a:endParaRPr lang="en-CA" dirty="0"/>
          </a:p>
        </p:txBody>
      </p:sp>
    </p:spTree>
    <p:extLst>
      <p:ext uri="{BB962C8B-B14F-4D97-AF65-F5344CB8AC3E}">
        <p14:creationId xmlns:p14="http://schemas.microsoft.com/office/powerpoint/2010/main" val="2312068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smtClean="0"/>
              <a:t>Here is the example par excellence of the way God literally enters the world through the life (and body) of a willing human partner.</a:t>
            </a:r>
            <a:endParaRPr lang="en-CA" sz="2400" dirty="0"/>
          </a:p>
        </p:txBody>
      </p:sp>
      <p:sp>
        <p:nvSpPr>
          <p:cNvPr id="3" name="Text Placeholder 2"/>
          <p:cNvSpPr>
            <a:spLocks noGrp="1"/>
          </p:cNvSpPr>
          <p:nvPr>
            <p:ph type="body" sz="quarter" idx="13"/>
          </p:nvPr>
        </p:nvSpPr>
        <p:spPr/>
        <p:txBody>
          <a:bodyPr/>
          <a:lstStyle/>
          <a:p>
            <a:r>
              <a:rPr lang="en-CA" dirty="0" smtClean="0"/>
              <a:t>Brad </a:t>
            </a:r>
            <a:r>
              <a:rPr lang="en-CA" dirty="0" err="1" smtClean="0"/>
              <a:t>Jersak</a:t>
            </a:r>
            <a:r>
              <a:rPr lang="en-CA" i="1" dirty="0" smtClean="0"/>
              <a:t>, A More </a:t>
            </a:r>
            <a:r>
              <a:rPr lang="en-CA" i="1" dirty="0" err="1" smtClean="0"/>
              <a:t>Christlike</a:t>
            </a:r>
            <a:r>
              <a:rPr lang="en-CA" i="1" dirty="0" smtClean="0"/>
              <a:t> God</a:t>
            </a:r>
            <a:endParaRPr lang="en-CA" i="1" dirty="0"/>
          </a:p>
        </p:txBody>
      </p:sp>
    </p:spTree>
    <p:extLst>
      <p:ext uri="{BB962C8B-B14F-4D97-AF65-F5344CB8AC3E}">
        <p14:creationId xmlns:p14="http://schemas.microsoft.com/office/powerpoint/2010/main" val="3219732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Incarnation (Jesus): Becoming Flesh</a:t>
            </a:r>
            <a:endParaRPr lang="en-CA" dirty="0"/>
          </a:p>
        </p:txBody>
      </p:sp>
      <p:sp>
        <p:nvSpPr>
          <p:cNvPr id="3" name="Text Placeholder 2"/>
          <p:cNvSpPr>
            <a:spLocks noGrp="1"/>
          </p:cNvSpPr>
          <p:nvPr>
            <p:ph type="body" idx="1"/>
          </p:nvPr>
        </p:nvSpPr>
        <p:spPr/>
        <p:txBody>
          <a:bodyPr/>
          <a:lstStyle/>
          <a:p>
            <a:r>
              <a:rPr lang="en-CA" dirty="0" smtClean="0"/>
              <a:t>In Mary: </a:t>
            </a:r>
            <a:endParaRPr lang="en-CA" dirty="0"/>
          </a:p>
        </p:txBody>
      </p:sp>
      <p:sp>
        <p:nvSpPr>
          <p:cNvPr id="4" name="Content Placeholder 3"/>
          <p:cNvSpPr>
            <a:spLocks noGrp="1"/>
          </p:cNvSpPr>
          <p:nvPr>
            <p:ph sz="half" idx="2"/>
          </p:nvPr>
        </p:nvSpPr>
        <p:spPr/>
        <p:txBody>
          <a:bodyPr/>
          <a:lstStyle/>
          <a:p>
            <a:r>
              <a:rPr lang="en-CA" dirty="0" smtClean="0"/>
              <a:t>“He was incarnate by the Holy Spirit of the virgin Mary, and was made man.” –The Nicene Creed</a:t>
            </a:r>
          </a:p>
          <a:p>
            <a:r>
              <a:rPr lang="en-CA" dirty="0" smtClean="0"/>
              <a:t>Jesus is the incarnation of God.</a:t>
            </a:r>
          </a:p>
          <a:p>
            <a:r>
              <a:rPr lang="en-CA" dirty="0" smtClean="0"/>
              <a:t>“The Incarnation is God’s supreme act of grace – of participation, partnering, sharing in the world.” (Brad </a:t>
            </a:r>
            <a:r>
              <a:rPr lang="en-CA" dirty="0" err="1" smtClean="0"/>
              <a:t>Jersak</a:t>
            </a:r>
            <a:r>
              <a:rPr lang="en-CA" dirty="0" smtClean="0"/>
              <a:t>, </a:t>
            </a:r>
            <a:r>
              <a:rPr lang="en-CA" i="1" dirty="0" smtClean="0"/>
              <a:t>A More </a:t>
            </a:r>
            <a:r>
              <a:rPr lang="en-CA" i="1" dirty="0" err="1" smtClean="0"/>
              <a:t>Christlike</a:t>
            </a:r>
            <a:r>
              <a:rPr lang="en-CA" i="1" dirty="0" smtClean="0"/>
              <a:t> God</a:t>
            </a:r>
            <a:r>
              <a:rPr lang="en-CA" dirty="0" smtClean="0"/>
              <a:t>.)</a:t>
            </a:r>
            <a:endParaRPr lang="en-CA" dirty="0"/>
          </a:p>
        </p:txBody>
      </p:sp>
      <p:sp>
        <p:nvSpPr>
          <p:cNvPr id="5" name="Text Placeholder 4"/>
          <p:cNvSpPr>
            <a:spLocks noGrp="1"/>
          </p:cNvSpPr>
          <p:nvPr>
            <p:ph type="body" sz="quarter" idx="3"/>
          </p:nvPr>
        </p:nvSpPr>
        <p:spPr/>
        <p:txBody>
          <a:bodyPr/>
          <a:lstStyle/>
          <a:p>
            <a:r>
              <a:rPr lang="en-CA" dirty="0" smtClean="0"/>
              <a:t>In Us:</a:t>
            </a:r>
            <a:endParaRPr lang="en-CA" dirty="0"/>
          </a:p>
        </p:txBody>
      </p:sp>
      <p:sp>
        <p:nvSpPr>
          <p:cNvPr id="6" name="Content Placeholder 5"/>
          <p:cNvSpPr>
            <a:spLocks noGrp="1"/>
          </p:cNvSpPr>
          <p:nvPr>
            <p:ph sz="quarter" idx="4"/>
          </p:nvPr>
        </p:nvSpPr>
        <p:spPr/>
        <p:txBody>
          <a:bodyPr/>
          <a:lstStyle/>
          <a:p>
            <a:r>
              <a:rPr lang="en-CA" dirty="0" smtClean="0"/>
              <a:t>Paul to the Galatians: “I am in the pains of childbirth until Christ is formed in you.” (Gal. 4:19 NIV)</a:t>
            </a:r>
          </a:p>
          <a:p>
            <a:r>
              <a:rPr lang="en-CA" dirty="0" smtClean="0"/>
              <a:t>Or, “until Christ’s life becomes visible in your life.” (MSG)</a:t>
            </a:r>
          </a:p>
          <a:p>
            <a:r>
              <a:rPr lang="en-CA" dirty="0" smtClean="0"/>
              <a:t>“God’s grace participates in the world wherever willing partners actively mediate his reign of love and care into the world” (Brad </a:t>
            </a:r>
            <a:r>
              <a:rPr lang="en-CA" dirty="0" err="1" smtClean="0"/>
              <a:t>Jersak</a:t>
            </a:r>
            <a:r>
              <a:rPr lang="en-CA" dirty="0" smtClean="0"/>
              <a:t>, </a:t>
            </a:r>
            <a:r>
              <a:rPr lang="en-CA" i="1" dirty="0" smtClean="0"/>
              <a:t>A More </a:t>
            </a:r>
            <a:r>
              <a:rPr lang="en-CA" i="1" dirty="0" err="1" smtClean="0"/>
              <a:t>Christlike</a:t>
            </a:r>
            <a:r>
              <a:rPr lang="en-CA" i="1" dirty="0" smtClean="0"/>
              <a:t> God</a:t>
            </a:r>
            <a:r>
              <a:rPr lang="en-CA" dirty="0" smtClean="0"/>
              <a:t>.)</a:t>
            </a:r>
          </a:p>
          <a:p>
            <a:endParaRPr lang="en-CA" dirty="0"/>
          </a:p>
        </p:txBody>
      </p:sp>
    </p:spTree>
    <p:extLst>
      <p:ext uri="{BB962C8B-B14F-4D97-AF65-F5344CB8AC3E}">
        <p14:creationId xmlns:p14="http://schemas.microsoft.com/office/powerpoint/2010/main" val="42672997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437</TotalTime>
  <Words>794</Words>
  <Application>Microsoft Office PowerPoint</Application>
  <PresentationFormat>Widescreen</PresentationFormat>
  <Paragraphs>63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Wingdings</vt:lpstr>
      <vt:lpstr>Wingdings 3</vt:lpstr>
      <vt:lpstr>Wisp</vt:lpstr>
      <vt:lpstr>Annunciation, Incarnation and Help</vt:lpstr>
      <vt:lpstr>Faith &amp; Theology</vt:lpstr>
      <vt:lpstr>-Sunrise Prayer Ceremony, Standing Rock Sioux Nation, November 12, 2016</vt:lpstr>
      <vt:lpstr>Sorrow never entirely leaves the soul of those who have suffered a severe loss. If anything, it may keep going deeper. . . But this depth of sorrow is the sign of a healthy soul not a sick soul. It does not have to be morbid and fatalistic. It is not something to escape but something to embrace. Jesus said, “Blessed are those who mourn, for they will be comforted.” Sorrow indicates that those who have suffered loss are living authentically in a world of misery, and it expresses the emotional anguish of people who feel pain for themselves or for others. Sorrow is noble and gracious. It enlarges the soul until the soul is capable of mourning and rejoicing simultaneously, of feeling the world’s pain and hoping for the world’s healing at the same time. However painful, sorrow is good for the soul.</vt:lpstr>
      <vt:lpstr>The Gift of Poetry and Metaphor</vt:lpstr>
      <vt:lpstr>What if you imagined God coming to you like a Doula, attentively tending to you as the life of Christ is being formed in you?</vt:lpstr>
      <vt:lpstr>Annunciation (Angels): A proclamation of Gods participation with humanity.</vt:lpstr>
      <vt:lpstr>Here is the example par excellence of the way God literally enters the world through the life (and body) of a willing human partner.</vt:lpstr>
      <vt:lpstr>Incarnation (Jesus): Becoming Flesh</vt:lpstr>
      <vt:lpstr>For whatever reason, since humankind showed up on the scene, God does nothing without a human partner.”</vt:lpstr>
      <vt:lpstr>Help (God as Doula): The One who comes alongside us. </vt:lpstr>
      <vt:lpstr>So, we could say of God that She is the One who comes alongside us with caring attention, like a doula, to comfort us, to be our advocate, and to help us as the life of Christ grows (like a baby in a woman’s body)and becomes visible in our lives too.”</vt:lpstr>
      <vt:lpstr>The Annunciation by: Denise Levertove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Annunciation, Incarnation and Help</dc:title>
  <dc:creator>Jessica Williams</dc:creator>
  <cp:lastModifiedBy>Vanessa Lewis</cp:lastModifiedBy>
  <cp:revision>47</cp:revision>
  <dcterms:created xsi:type="dcterms:W3CDTF">2017-05-13T14:44:45Z</dcterms:created>
  <dcterms:modified xsi:type="dcterms:W3CDTF">2017-05-16T14:41:43Z</dcterms:modified>
</cp:coreProperties>
</file>